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20" r:id="rId4"/>
    <p:sldMasterId id="2147483732" r:id="rId5"/>
  </p:sldMasterIdLst>
  <p:sldIdLst>
    <p:sldId id="256" r:id="rId6"/>
    <p:sldId id="270" r:id="rId7"/>
    <p:sldId id="257" r:id="rId8"/>
    <p:sldId id="258" r:id="rId9"/>
    <p:sldId id="271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4" r:id="rId21"/>
    <p:sldId id="272" r:id="rId22"/>
    <p:sldId id="259" r:id="rId23"/>
    <p:sldId id="27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9/13/2020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9/13/2020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9/13/2020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9/13/2020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9/13/2020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9/13/2020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&#1040;&#1076;&#1072;&#1084;_&#1072;&#1171;&#1079;&#1072;&#1089;&#1099;&#1085;&#1076;&#1072;&#1171;&#1099;_&#1093;&#1080;&#1084;&#1080;&#1103;&#1083;&#1099;&#1179;_&#1101;&#1083;&#1077;&#1084;&#1077;&#1085;&#1090;&#1090;&#1077;&#1088;" TargetMode="External"/><Relationship Id="rId2" Type="http://schemas.openxmlformats.org/officeDocument/2006/relationships/hyperlink" Target="http://bookwu.net/book_vozrastnaya-fiziologiya-i-anatomiya_925/56_6.5.-obmen-mineralnyh-veshhestv" TargetMode="External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57166"/>
            <a:ext cx="8286808" cy="52014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                     Әл-Фараби атындағы Қазақ Ұлттық Университеті</a:t>
            </a:r>
          </a:p>
          <a:p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10-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лекция.</a:t>
            </a:r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  “Жасқа сай минералды заттардың алмасуының ерекшеліктері”</a:t>
            </a:r>
          </a:p>
          <a:p>
            <a:pPr algn="ctr"/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image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643314"/>
            <a:ext cx="3000396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286124"/>
            <a:ext cx="8501122" cy="2862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Қанда және тін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сұйықтарында осмостық қысымды сақтауға, қышқылдық-сілтілік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тепе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теңдікті қамтамасыз етуге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жүйке-ет қозуына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ішілік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тін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аралық алмасу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үрдістеріне қатысады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Натрий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хлориді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тағамның дәмін жақсартады және тамаққа тәбетті қоздырады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Натрий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хлоридінің тәуліктік қажеттілігі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- 10-15 г,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қажеттілігі тағамдық азықтардың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(3-5),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нанның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(3-5 г)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құрамындағы тұздардың және тамақ дайындау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үшін қолданатын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тамақ ішу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дәміне байланысты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қосылатын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тұзының есебінен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қамтамасыз етіледі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ADMIN\Desktop\makroelement-v-pishch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3624258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000496" y="428604"/>
            <a:ext cx="4786346" cy="22467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	Ағзаға натрийдің жеткіліксіз болуы өте сирек кездеседі. Өйткені көптеген тағам құрамында оның мөлшері жеткілікті. Ағзаның натрийға мұқтаж болуы тек ауыр физикалық жүктемеден кейін, тері арқылы шығып кетуі нәтижесінде болуы мүмкін.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764572"/>
            <a:ext cx="9144000" cy="40934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Сүйек ұлпасындағы 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фосфордың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 негізгі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мөлшері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600 г.                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ағзасындағы барлық фосфордың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85% 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 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Ағза бұлшық еті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жиырылғанда, сондай–ақ мида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бауырда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бүйректе және басқа мүшелерде жүретін биохимиялық үрдістерде қуатты нақ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қосылыстар түрінде пайдаланады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сондықтан бұлшық еттер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көп жұмыс істеген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фосфатты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қажетсіну едәуір артады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ересек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адамға  тәулігіне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– 2 грамм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мөлшерінде қажет болса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еңбегімен шұғылданатын жұмысшыға немесе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үлкен қашықтыққа жүгіретін спортшыға бұл қажеттілік екі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дерлік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артуы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Адам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денесінде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фосфор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қосылыстары көп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 Фосфор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қышқылының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қалдығы жасуша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ядроларында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нәсілдік қасиеттер беретін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аса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маңызды заттарға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нуклеопротеидтерге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май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тектес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заттарға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фосфатидтерге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көмірсулардан тарайтын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әр түрлі заттарға міндетті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құрамдас бөлік ретінде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кіреді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ADMIN\Desktop\fosfor-v-produktakh_620x28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0"/>
            <a:ext cx="5905500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428868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72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Микроэлементтер</a:t>
            </a:r>
            <a:endParaRPr lang="ru-RU" sz="72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00438"/>
            <a:ext cx="8501122" cy="255454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Мыс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денсаулыққа өте пайдалы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микроэлементтердің бірі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ағзада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мыс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жетіспесе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бауырда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қорланған темір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гемоглобинмен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байланысқа түсе алмайды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Мыстың мөлшерінің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көптік шамасының көрсеткіші- адамның шашы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Мыстың мөлшері төмендеген кезде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жетіспеген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жағдайда шаш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тез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ағарады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Мыс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қанға оттектің өтуін қамтамасыз етеді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Соның нәтижесінде жасуша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ұлпалар оттекпен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жақсы қамтамасыз етіледі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Мыс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көптеген ферменттердің құрамына кіреді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ұлпалардағы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тотығу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реакциясын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жылдамдатады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ADMIN\Desktop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3714744" cy="3357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143248"/>
            <a:ext cx="8572592" cy="28623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Темір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элементінің рөлі денсаулық үшін өте зор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темір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жетіспесе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баршамызға белгілі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анемия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қан аздық ауруы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элементтің ағзадағы тәуліктік мөлшері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11-30 мг. Адам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қанында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 г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жуық темір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Оның мөлшері көрсетілген шамадан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төмен болса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қанның қызыл жасушасының, яғни гемоглобиннің түзілуі нашарлап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тыныс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функциясы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төмендейді.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Темір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ағзаға сырттан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түседі, тамақтың құрамындағы темір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ионы он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ішектің жоғарғы бөлігінде қанға сіңеді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Темірдің ағзаға дұрыс сіңбеуі асқазандагы тұз қышқылының жетіспеуінен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темірдің ақуызбен байланысының нашарлауынан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ADMIN\Desktop\ferr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3432426" cy="2714644"/>
          </a:xfrm>
          <a:prstGeom prst="rect">
            <a:avLst/>
          </a:prstGeom>
          <a:noFill/>
        </p:spPr>
      </p:pic>
      <p:pic>
        <p:nvPicPr>
          <p:cNvPr id="10243" name="Picture 3" descr="C:\Users\ADMIN\Desktop\soderzanie-zeleza-v-produkta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85728"/>
            <a:ext cx="3786214" cy="2643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572560" cy="31700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Йод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өмірлік маңызы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бар элемент.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қалқанша безі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үшін құрылыс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материалы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қалқанша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без – йод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жинақтаушы мүше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Өкінішке орай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микроэлемент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ағзада жасалмайды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оны тек ас,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тағам арқылы алады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Сыртынан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қарағанда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йод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жетіспеушілік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білінбейді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тапшылық сезілсе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түрлі ауруларға шалдықтырады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яғни шаршау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түрлі жұқпалы ауруларды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тез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қабылдағыштық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белсіздік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ақыл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ой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кемістігі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Адам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күнделікті өсімдік және жануартекті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өнімді қабылдағанмен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ағзаға қажет мөлшердегі дәрумен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микроэлементтердің орнын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толтыра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алмайды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Ағза йодты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синтездей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алмағандықтан, тіршілік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үшін күнделікті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йоды бар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тағамдарды пайдалану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есебінен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қажет мөлшерін толтыру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ADMIN\Desktop\produktu-soderzhaschie-yo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3643314"/>
            <a:ext cx="4202148" cy="2857520"/>
          </a:xfrm>
          <a:prstGeom prst="rect">
            <a:avLst/>
          </a:prstGeom>
          <a:noFill/>
        </p:spPr>
      </p:pic>
      <p:pic>
        <p:nvPicPr>
          <p:cNvPr id="11267" name="Picture 3" descr="C:\Users\ADMIN\Desktop\produkty-jo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643314"/>
            <a:ext cx="4319627" cy="28343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428868"/>
            <a:ext cx="9144000" cy="9848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5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8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Ультрамикроэлементтер</a:t>
            </a:r>
            <a:endParaRPr lang="ru-RU" sz="5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496"/>
            <a:ext cx="9144000" cy="163121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Ультрамикроэлементтер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сынап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алтын, уран, торий, радий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Олардың ағзадағы мөлшері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15% – дан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төмен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элементтер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ағзасында қажетті мөлшерден көп болатын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жағдайда көптеген аурулар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токсиндік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металдар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Дегенмен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ағза үшін маңызы зор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әрі біршама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үрдістерге қатысады.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ADMIN\Desktop\depositphotos_51641847-stock-photo-radium-eleme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752676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1" name="Picture 3" descr="C:\Users\ADMIN\Desktop\mediapreview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142852"/>
            <a:ext cx="2362200" cy="2486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2" name="Picture 4" descr="C:\Users\ADMIN\Desktop\Zolot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4786322"/>
            <a:ext cx="2043114" cy="1805460"/>
          </a:xfrm>
          <a:prstGeom prst="rect">
            <a:avLst/>
          </a:prstGeom>
          <a:noFill/>
        </p:spPr>
      </p:pic>
      <p:pic>
        <p:nvPicPr>
          <p:cNvPr id="12293" name="Picture 5" descr="C:\Users\ADMIN\Desktop\mediapreview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4643446"/>
            <a:ext cx="2147886" cy="2000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94" name="Picture 6" descr="C:\Users\ADMIN\Desktop\загруженное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72264" y="285728"/>
            <a:ext cx="1524000" cy="2152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1"/>
          <a:ext cx="9143995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6285"/>
                <a:gridCol w="1306285"/>
                <a:gridCol w="1306285"/>
                <a:gridCol w="1306285"/>
                <a:gridCol w="1306285"/>
                <a:gridCol w="1306285"/>
                <a:gridCol w="1306285"/>
              </a:tblGrid>
              <a:tr h="391684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itchFamily="18" charset="0"/>
                          <a:cs typeface="Times New Roman" pitchFamily="18" charset="0"/>
                        </a:rPr>
                        <a:t>Жасы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Са, мг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Р, мг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itchFamily="18" charset="0"/>
                          <a:cs typeface="Times New Roman" pitchFamily="18" charset="0"/>
                        </a:rPr>
                        <a:t>Mg, </a:t>
                      </a:r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мг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itchFamily="18" charset="0"/>
                          <a:cs typeface="Times New Roman" pitchFamily="18" charset="0"/>
                        </a:rPr>
                        <a:t>Fe, </a:t>
                      </a:r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мг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itchFamily="18" charset="0"/>
                          <a:cs typeface="Times New Roman" pitchFamily="18" charset="0"/>
                        </a:rPr>
                        <a:t>Zn, </a:t>
                      </a:r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мг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I, </a:t>
                      </a:r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мг</a:t>
                      </a:r>
                    </a:p>
                  </a:txBody>
                  <a:tcPr marL="47625" marR="47625" marT="47625" marB="47625" anchor="ctr"/>
                </a:tc>
              </a:tr>
              <a:tr h="39168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0- 3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0,04</a:t>
                      </a:r>
                    </a:p>
                  </a:txBody>
                  <a:tcPr marL="47625" marR="47625" marT="47625" marB="47625" anchor="ctr"/>
                </a:tc>
              </a:tr>
              <a:tr h="65978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4- 6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0,04</a:t>
                      </a:r>
                    </a:p>
                  </a:txBody>
                  <a:tcPr marL="47625" marR="47625" marT="47625" marB="47625" anchor="ctr"/>
                </a:tc>
              </a:tr>
              <a:tr h="65978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7- 12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600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0,04</a:t>
                      </a:r>
                    </a:p>
                  </a:txBody>
                  <a:tcPr marL="47625" marR="47625" marT="47625" marB="47625" anchor="ctr"/>
                </a:tc>
              </a:tr>
              <a:tr h="39168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1- 3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жас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800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0,06</a:t>
                      </a:r>
                    </a:p>
                  </a:txBody>
                  <a:tcPr marL="47625" marR="47625" marT="47625" marB="47625" anchor="ctr"/>
                </a:tc>
              </a:tr>
              <a:tr h="39168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4- 6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жас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900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1350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0,07</a:t>
                      </a:r>
                    </a:p>
                  </a:txBody>
                  <a:tcPr marL="47625" marR="47625" marT="47625" marB="47625" anchor="ctr"/>
                </a:tc>
              </a:tr>
              <a:tr h="940876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6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жас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1500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0,08</a:t>
                      </a:r>
                    </a:p>
                  </a:txBody>
                  <a:tcPr marL="47625" marR="47625" marT="47625" marB="47625" anchor="ctr"/>
                </a:tc>
              </a:tr>
              <a:tr h="39168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7- 10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жас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1100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1650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</a:p>
                  </a:txBody>
                  <a:tcPr marL="47625" marR="47625" marT="47625" marB="47625" anchor="ctr"/>
                </a:tc>
              </a:tr>
              <a:tr h="65978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11- 13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жас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ұлдар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1200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1800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</a:p>
                  </a:txBody>
                  <a:tcPr marL="47625" marR="47625" marT="47625" marB="47625" anchor="ctr"/>
                </a:tc>
              </a:tr>
              <a:tr h="65978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11- 13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жас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қыздар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1200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1800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</a:p>
                  </a:txBody>
                  <a:tcPr marL="47625" marR="47625" marT="47625" marB="47625" anchor="ctr"/>
                </a:tc>
              </a:tr>
              <a:tr h="65978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14- 17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жас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ұлдар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1200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1800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0,13</a:t>
                      </a:r>
                    </a:p>
                  </a:txBody>
                  <a:tcPr marL="47625" marR="47625" marT="47625" marB="47625" anchor="ctr"/>
                </a:tc>
              </a:tr>
              <a:tr h="659784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14- 17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жас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қыздар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1200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1800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itchFamily="18" charset="0"/>
                          <a:cs typeface="Times New Roman" pitchFamily="18" charset="0"/>
                        </a:rPr>
                        <a:t>0,13</a:t>
                      </a:r>
                    </a:p>
                  </a:txBody>
                  <a:tcPr marL="47625" marR="47625" marT="47625" marB="47625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642918"/>
            <a:ext cx="778674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Пайдаланылған әдебиеттер тізімі</a:t>
            </a:r>
            <a:endParaRPr lang="kk-KZ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000" dirty="0" smtClean="0"/>
          </a:p>
          <a:p>
            <a:endParaRPr lang="kk-KZ" dirty="0" smtClean="0"/>
          </a:p>
          <a:p>
            <a:endParaRPr lang="kk-KZ" dirty="0" smtClean="0"/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http://bookwu.net/book_vozrastnaya-fiziologiya-i-anatomiya_925/56_6.5.-obmen-mineralnyh-veshhestv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https://kk.wikipedia.org/wiki/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Адам_ағзасындағы_химиялық_элементтер#.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hlinkClick r:id="rId3"/>
              </a:rPr>
              <a:t>D0.9A.D0.B0.D0.BB.D1.8C.D1.86.D0.B8.D0.B9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071546"/>
            <a:ext cx="8286808" cy="41549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Жоспар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*Кіріспе </a:t>
            </a:r>
          </a:p>
          <a:p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*Негізгі бөлім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1)Макроэлементтер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2)Микроэлементтер 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Ультрамикроэлементтер</a:t>
            </a:r>
          </a:p>
          <a:p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*Қорытынды</a:t>
            </a:r>
          </a:p>
          <a:p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*Пайдаланылған әдебиеттер тізімі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489364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Минералды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заттар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ағзада жүретін барлық биохимиялық үрдістерге қатысады: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 түрлі тіндердің құрылысына;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сүйектің құрылысына қатысып, пластикалық қызмет атқарады;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осмостық қысымды және сутегі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иондарының концентрациясын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қажетті деңгейде сақтайды;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қатар аралық алмасу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реакцияларының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катализаторы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Көптеген минералды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заттар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ферменттердің, гормондардың, дәрумендердің тағы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басқа биологиялық белсенді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қосылыстардың құрамына кіреді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мембраналары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арқылы химиялық заттарды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тасымалдау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үрдісіне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жүйке тіндерінің қозу үрдістеріне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қанның ұюына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т.б.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қатысады.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material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929198"/>
            <a:ext cx="9144000" cy="1928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71480"/>
            <a:ext cx="8572560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Минералды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заттар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тамақтанудың алмастырылмайтын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құрам бөліктеріне жатады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Адам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ағзасының тіндері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сұйықтарында алпысқа жуық минералды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элементтер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табылған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2786058"/>
            <a:ext cx="8572560" cy="26776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Минералды заттар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макроэлементтер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микроэлементтер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Mg, P, S, R, Na,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т.б.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І,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Cu, Zn, F,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Co, Fe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т.б. </a:t>
            </a:r>
          </a:p>
          <a:p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2571736" y="3286124"/>
            <a:ext cx="1500198" cy="5000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072066" y="3286124"/>
            <a:ext cx="1428760" cy="5000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428868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72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Макроэлементтер</a:t>
            </a:r>
            <a:endParaRPr lang="ru-RU" sz="72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64353"/>
            <a:ext cx="9144000" cy="489364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Кальций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сүйек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ұлпаларында концентрленеді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құрамына еніп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сүйек құрауға,   жүрек   және  бұлшықеттерінің   жұмысына қатысады,  қанның  ұюын  қамтамасыз етеді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Ересек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адамдарға тәулігіне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0,5 грамм кальций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жеткілікті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сүйекті қатайтуға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аса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Кальций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сиыр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қой сүті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сүтпен жасалатын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түрлі тағам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ірімшік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сүзбе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сүтсірнеде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(сыр) мол.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Қара бидай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жұмыртқаның сары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уызыда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кальцийге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бай.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Ағзаға 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тәулікке қажет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кальций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үшін жүз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грамм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сүтсірне немесе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жарты литр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сүт жетеді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Ағзада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кальций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тұздарының жетіспеушілігі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сүйек ұлпасының дұрыс емес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дамуына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тістер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(кариес)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ауруына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ферменттердің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белсенділігі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төмендеуіне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орталық жүйке жүйесінің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қызметінің бұзылуына әкеп соқтырады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DMIN\Desktop\1364643515_kalci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76536" cy="1928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9d451443f85d75316ef2eff7629fd7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57554" cy="28574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428992" y="357166"/>
            <a:ext cx="5715008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dirty="0" smtClean="0"/>
              <a:t>	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Сәбидің дамуында кальций мен фосфордың маңызы қте зор. Сүйектердің дұрыс өсуі, шеміршектің қатаюы және қышқылдық процесстер  осы минералды заттардың алмасуына байланысты. 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3214686"/>
            <a:ext cx="8501122" cy="26776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Әйел адамдарда климакс периодында кальцийді тұтынуы жоғарылайды. Осы мезгілде кальций дефициті остеопороздың дамуына алып келуі мүмкін. 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	Қартая бастаған кезде сүйек ұлпасы белгілі бір кальций мөлшерінен айырылады. Бұл сүйектің деминерализациясы деп аталады. Нәтитжесінде сүйектер сынғыш келеді, мықтылығы азаяды.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876"/>
            <a:ext cx="9144000" cy="25853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Магний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жүйке қозуының берілуіне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жүйке жүйесінің қозғыштығын реттеуге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қатысады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кальцийдің антогонисі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ағзаға көп түскен кезде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кальцийді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қосылыстарынан ығыстырып шығарады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магнийдің тағамда жеткіліксіздігі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кальцийдің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артерия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қабырғасына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жүрекке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еттерге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көбірек жиналуына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ықпал етеді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Магнийдің негізгі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көзі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бұршақ, үрме бұршақ, әр түрлі жармалар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C:\Users\ADMIN\Desktop\1364838771_v-kakih-produktah-soderzhitsya-magni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734931" cy="2643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4" name="Picture 4" descr="C:\Users\ADMIN\Desktop\nedostatok-magniya-v-organizm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214290"/>
            <a:ext cx="5124450" cy="3295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143380"/>
            <a:ext cx="9144000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	Магний жеткілікті ағза стресстік жағдайларды жеңіл  өткізеді.  Спортсмендер дене жаттығуларымен ұзақ айналысқанда ағзаның магнийді тұтынуы жоғарылайды. Жас ұлғайған сайын оның деңгейі төмендейді, ағза тез қажиды, негізінен сүйек ұлпасында көптеп жинақталады.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ADMIN\Desktop\11-к-чему-сниться-беременност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4071934" cy="32146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8" name="Picture 4" descr="C:\Users\ADMIN\Desktop\женский-и-ущий-спортсмен-бегун-с-е-а-женщины-320215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14290"/>
            <a:ext cx="4214842" cy="3214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274</Words>
  <Application>Microsoft Office PowerPoint</Application>
  <PresentationFormat>Экран (4:3)</PresentationFormat>
  <Paragraphs>140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Тема Office</vt:lpstr>
      <vt:lpstr>Аспект</vt:lpstr>
      <vt:lpstr>Апекс</vt:lpstr>
      <vt:lpstr>Техническая</vt:lpstr>
      <vt:lpstr>Городская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22</cp:revision>
  <dcterms:created xsi:type="dcterms:W3CDTF">2017-01-27T18:08:44Z</dcterms:created>
  <dcterms:modified xsi:type="dcterms:W3CDTF">2020-09-13T09:15:08Z</dcterms:modified>
</cp:coreProperties>
</file>